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7/30/2022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hi.wikipedia.org/wiki/%E0%A4%B6%E0%A5%8D%E0%A4%AF%E0%A4%BE%E0%A4%AE%E0%A4%B8%E0%A5%81%E0%A4%A8%E0%A5%8D%E0%A4%A6%E0%A4%B0_%E0%A4%A6%E0%A4%BE%E0%A4%B8"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hi.wikipedia.org/wiki/%E0%A4%AE%E0%A4%82%E0%A4%97%E0%A4%B2_%E0%A4%A6%E0%A5%87%E0%A4%B5_%E0%A4%B6%E0%A4%BE%E0%A4%B8%E0%A5%8D%E0%A4%A4%E0%A5%8D%E0%A4%B0%E0%A5%80"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hi.wikipedia.org/wiki/%E0%A4%AD%E0%A5%8B%E0%A4%B2%E0%A4%BE%E0%A4%A8%E0%A4%BE%E0%A4%A5_%E0%A4%A4%E0%A4%BF%E0%A4%B5%E0%A4%BE%E0%A4%B0%E0%A5%80"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6682" y="551936"/>
            <a:ext cx="7624118" cy="819666"/>
          </a:xfrm>
        </p:spPr>
        <p:txBody>
          <a:bodyPr>
            <a:normAutofit fontScale="90000"/>
          </a:bodyPr>
          <a:lstStyle/>
          <a:p>
            <a:r>
              <a:rPr lang="hi-IN" dirty="0">
                <a:solidFill>
                  <a:srgbClr val="FF0000"/>
                </a:solidFill>
              </a:rPr>
              <a:t>भाषाविज्ञान : कला है या विज्ञान?</a:t>
            </a:r>
            <a:br>
              <a:rPr lang="hi-IN"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2364259" y="1371602"/>
            <a:ext cx="7455244" cy="4864441"/>
          </a:xfrm>
        </p:spPr>
        <p:txBody>
          <a:bodyPr>
            <a:normAutofit/>
          </a:bodyPr>
          <a:lstStyle/>
          <a:p>
            <a:pPr algn="just"/>
            <a:r>
              <a:rPr lang="hi-IN" sz="2400" dirty="0"/>
              <a:t>भाषा-विज्ञान जब अध्ययन के विषयों में बड़ी-बड़ी कक्षाओं के पाठ्यक्रमों के अन्तर्गत सम्मिलित किया गया तो सर्वप्रथम यह एक स्वाभाविक प्रश्न उत्पन्न हुआ कि भाषा-विज्ञान को कला के अन्तर्गत गिना जाए या विज्ञान में। </a:t>
            </a:r>
            <a:endParaRPr lang="hi-IN" sz="2400" dirty="0" smtClean="0"/>
          </a:p>
          <a:p>
            <a:pPr algn="just"/>
            <a:r>
              <a:rPr lang="hi-IN" sz="2400" dirty="0" smtClean="0"/>
              <a:t>अर्थात् </a:t>
            </a:r>
            <a:r>
              <a:rPr lang="hi-IN" sz="2400" dirty="0"/>
              <a:t>भाषा-विज्ञान कला है अथवा विज्ञान है। अध्ययन की प्रक्रिया एवं निष्कर्षों को लेकर निश्चय किया जाने लगा कि वस्तुतः उसे भौतिक विज्ञान, एवं रसायन विज्ञान आदि की भाँति विशुद्ध विज्ञान माना जाए अथवा चित्र, संगीत, मूर्ति, काव्य आदि कलाओं की भाँति कला के रूप में स्वीकार किया जाए।</a:t>
            </a:r>
            <a:endParaRPr lang="en-US" sz="2400" dirty="0"/>
          </a:p>
        </p:txBody>
      </p:sp>
    </p:spTree>
    <p:extLst>
      <p:ext uri="{BB962C8B-B14F-4D97-AF65-F5344CB8AC3E}">
        <p14:creationId xmlns:p14="http://schemas.microsoft.com/office/powerpoint/2010/main" val="3015755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274638"/>
            <a:ext cx="7924800" cy="944562"/>
          </a:xfrm>
        </p:spPr>
        <p:txBody>
          <a:bodyPr/>
          <a:lstStyle/>
          <a:p>
            <a:r>
              <a:rPr lang="hi-IN" b="1" dirty="0">
                <a:solidFill>
                  <a:srgbClr val="FF0000"/>
                </a:solidFill>
              </a:rPr>
              <a:t>भाषा-विज्ञान कला नहीं है</a:t>
            </a:r>
          </a:p>
        </p:txBody>
      </p:sp>
      <p:sp>
        <p:nvSpPr>
          <p:cNvPr id="3" name="Content Placeholder 2"/>
          <p:cNvSpPr>
            <a:spLocks noGrp="1"/>
          </p:cNvSpPr>
          <p:nvPr>
            <p:ph idx="1"/>
          </p:nvPr>
        </p:nvSpPr>
        <p:spPr>
          <a:xfrm>
            <a:off x="2372496" y="1070919"/>
            <a:ext cx="7101017" cy="5055245"/>
          </a:xfrm>
        </p:spPr>
        <p:txBody>
          <a:bodyPr>
            <a:normAutofit/>
          </a:bodyPr>
          <a:lstStyle/>
          <a:p>
            <a:pPr algn="just"/>
            <a:r>
              <a:rPr lang="hi-IN" sz="2400" dirty="0"/>
              <a:t>कला का सम्बन्ध मानव हृदय की रागात्मिक वृत्ति से होता है। उसमें व्यक्ति की सौन्दर्यानुभूति का पुट मिला रहता है। कला का उद्देश्य भी सौन्दर्यानुभूति कराना, या आनन्द प्रदान करना है, किसी वस्तु का तात्विक विश्लेषण करना नहीं</a:t>
            </a:r>
            <a:r>
              <a:rPr lang="hi-IN" sz="2400" dirty="0" smtClean="0"/>
              <a:t>।</a:t>
            </a:r>
          </a:p>
          <a:p>
            <a:pPr algn="just"/>
            <a:r>
              <a:rPr lang="hi-IN" sz="2400" dirty="0" smtClean="0"/>
              <a:t>कला </a:t>
            </a:r>
            <a:r>
              <a:rPr lang="hi-IN" sz="2400" dirty="0"/>
              <a:t>के स्वरूप की इन सभी विशेषताओं की कसौटी पर परखने से ज्ञात होता है कि भाषा-विज्ञान कला नहीं है। क्योंकि उसका सम्बन्ध हृदय की सरसता-वृत्ति से न होकर बुद्धि की तत्त्वग्राही दृष्टि से होता है। </a:t>
            </a:r>
            <a:endParaRPr lang="hi-IN" sz="2400" dirty="0" smtClean="0"/>
          </a:p>
        </p:txBody>
      </p:sp>
    </p:spTree>
    <p:extLst>
      <p:ext uri="{BB962C8B-B14F-4D97-AF65-F5344CB8AC3E}">
        <p14:creationId xmlns:p14="http://schemas.microsoft.com/office/powerpoint/2010/main" val="1232367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0822" y="624110"/>
            <a:ext cx="8843790" cy="562139"/>
          </a:xfrm>
        </p:spPr>
        <p:txBody>
          <a:bodyPr>
            <a:normAutofit fontScale="90000"/>
          </a:bodyPr>
          <a:lstStyle/>
          <a:p>
            <a:endParaRPr lang="en-IN" dirty="0"/>
          </a:p>
        </p:txBody>
      </p:sp>
      <p:sp>
        <p:nvSpPr>
          <p:cNvPr id="3" name="Content Placeholder 2"/>
          <p:cNvSpPr>
            <a:spLocks noGrp="1"/>
          </p:cNvSpPr>
          <p:nvPr>
            <p:ph idx="1"/>
          </p:nvPr>
        </p:nvSpPr>
        <p:spPr>
          <a:xfrm>
            <a:off x="2150077" y="1614616"/>
            <a:ext cx="8427308" cy="4296606"/>
          </a:xfrm>
        </p:spPr>
        <p:txBody>
          <a:bodyPr>
            <a:normAutofit fontScale="70000" lnSpcReduction="20000"/>
          </a:bodyPr>
          <a:lstStyle/>
          <a:p>
            <a:pPr algn="just"/>
            <a:r>
              <a:rPr lang="hi-IN" sz="3600" dirty="0"/>
              <a:t>भाषा-विज्ञान का उद्देश्य सौन्दर्यानुभूति कराना या मनोरंजन कराना भी नहीं है। वह तो हमारे बौद्धिक चिन्तन को प्रखर बनाता है। भाषा के अस्तित्व का तात्त्विक मूल्यांकन करता है। उसका दृष्टिकोण बुद्धिवादी है। भाषा-विज्ञान के निष्कर्ष किसी व्यक्ति, राष्ट्र या काल के आधार पर परिवर्तित नहीं होते हैं तथा भाषा-विज्ञान के अध्ययन का मूल आधार जो भाषा है वह मानवकृत पदार्थ नहीं है। </a:t>
            </a:r>
          </a:p>
          <a:p>
            <a:pPr algn="just"/>
            <a:r>
              <a:rPr lang="hi-IN" sz="3600" dirty="0"/>
              <a:t>अतः भाषा-विज्ञान को हम कला के क्षेत्र में नहीं गिन सकते। भाषा-विज्ञान की उपयोगिता इसमें है कि वह भाषा सिखाने की कला का ज्ञान कराता है। इसी कारण स्वीट ने व्याकरण को भाषा को कला तथा विज्ञान दोनों कहा है। भाषा का शुद्ध उच्चारण, प्रभावशाली प्रयोग कला की कोटि में रखे जा सकते हैं।</a:t>
            </a:r>
            <a:endParaRPr lang="en-US" sz="3600" dirty="0"/>
          </a:p>
          <a:p>
            <a:endParaRPr lang="en-IN" dirty="0"/>
          </a:p>
        </p:txBody>
      </p:sp>
    </p:spTree>
    <p:extLst>
      <p:ext uri="{BB962C8B-B14F-4D97-AF65-F5344CB8AC3E}">
        <p14:creationId xmlns:p14="http://schemas.microsoft.com/office/powerpoint/2010/main" val="32935950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7254" y="535459"/>
            <a:ext cx="7673546" cy="882179"/>
          </a:xfrm>
        </p:spPr>
        <p:txBody>
          <a:bodyPr>
            <a:normAutofit fontScale="90000"/>
          </a:bodyPr>
          <a:lstStyle/>
          <a:p>
            <a:r>
              <a:rPr lang="hi-IN" b="1" dirty="0">
                <a:solidFill>
                  <a:srgbClr val="FF0000"/>
                </a:solidFill>
              </a:rPr>
              <a:t>भाषाविज्ञान : विज्ञान है</a:t>
            </a:r>
            <a:br>
              <a:rPr lang="hi-IN" b="1"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1981200" y="1600201"/>
            <a:ext cx="7620000" cy="4525963"/>
          </a:xfrm>
        </p:spPr>
        <p:txBody>
          <a:bodyPr>
            <a:normAutofit/>
          </a:bodyPr>
          <a:lstStyle/>
          <a:p>
            <a:pPr algn="just"/>
            <a:r>
              <a:rPr lang="hi-IN" sz="2400" dirty="0"/>
              <a:t>भाषा-विज्ञान को कला की सीमा में नहीं रखा जा सकता, यह निश्चय हो जाने पर यह प्रश्न उठता है कि क्या भाषा-विज्ञान, भौतिक-शास्त्र, रसायन-विज्ञान आदि विषयों की भाँति पूर्णतः विज्ञान है ?</a:t>
            </a:r>
          </a:p>
          <a:p>
            <a:pPr algn="just"/>
            <a:r>
              <a:rPr lang="hi-IN" sz="2400" dirty="0"/>
              <a:t>अनेक विद्वानों की धारणा में भाषा-विज्ञान विशुद्ध विज्ञान नहीं है। उनकी धारणा के अनुसार अभी भाषा-विज्ञान के सभी प्रयोग पूर्णता को प्राप्त नहीं हुए हैं और उसके निष्कर्षों को इसीलिए अंतिम निष्कर्ष नहीं कहा जा सकता। इसके साथ ही भाषा-विज्ञान के सभी निष्कर्ष विज्ञान की भाँति सार्वभौमिक और सार्वकालिक भी नहीं है।</a:t>
            </a:r>
          </a:p>
        </p:txBody>
      </p:sp>
    </p:spTree>
    <p:extLst>
      <p:ext uri="{BB962C8B-B14F-4D97-AF65-F5344CB8AC3E}">
        <p14:creationId xmlns:p14="http://schemas.microsoft.com/office/powerpoint/2010/main" val="2903287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8001000" cy="487362"/>
          </a:xfrm>
        </p:spPr>
        <p:txBody>
          <a:bodyPr>
            <a:normAutofit fontScale="90000"/>
          </a:bodyPr>
          <a:lstStyle/>
          <a:p>
            <a:endParaRPr lang="en-US" dirty="0"/>
          </a:p>
        </p:txBody>
      </p:sp>
      <p:sp>
        <p:nvSpPr>
          <p:cNvPr id="3" name="Content Placeholder 2"/>
          <p:cNvSpPr>
            <a:spLocks noGrp="1"/>
          </p:cNvSpPr>
          <p:nvPr>
            <p:ph idx="1"/>
          </p:nvPr>
        </p:nvSpPr>
        <p:spPr>
          <a:xfrm>
            <a:off x="2057400" y="1143001"/>
            <a:ext cx="8153400" cy="4983163"/>
          </a:xfrm>
        </p:spPr>
        <p:txBody>
          <a:bodyPr>
            <a:normAutofit lnSpcReduction="10000"/>
          </a:bodyPr>
          <a:lstStyle/>
          <a:p>
            <a:pPr algn="just"/>
            <a:r>
              <a:rPr lang="hi-IN" sz="2400" dirty="0"/>
              <a:t>विज्ञान की एक बड़ी विशेषता है उसका प्रयोगात्मक होना। अमेरिकी विद्वान् बलूम फील्ड़ (सन् 1933 ई0) के बाद अमेरिकी भाषा विज्ञानियों ने ध्वनि-विज्ञान एवं रूप-विज्ञान आदि के साथ भाषा-विज्ञान की एक नवीन पद्धति के रूप में प्रायोगिक भाषा-विज्ञान का बड़ी तीव्रता के साथ विकास किया है। इस पद्धति के अन्तर्गत भाषा-विज्ञान प्रयोगशालाओं का विषय बनता जा रहा है और उसके लिए अनेक यंत्रों का अविष्कार हो गया है। यह देख कर निश्चित रूप में इस विषय को विज्ञान ही कहा जाएगा, इसमें तनिक भी संदेह नहीं है।</a:t>
            </a:r>
          </a:p>
          <a:p>
            <a:pPr algn="just"/>
            <a:r>
              <a:rPr lang="hi-IN" sz="2400" dirty="0"/>
              <a:t>आजकल जबकि समाज-विज्ञान, मनोविज्ञान आदि शास्त्रीय विषयों के लिए जहाँ विज्ञान शब्द का प्रयोग करने की परम्परा चल पड़ी है तब शुद्ध कारण-कार्य परम्परा पर आधारित भाषा-विज्ञान को विज्ञान कहना किसी भी दृष्टि से अनुचित नहीं ठहराया जा सकता</a:t>
            </a:r>
          </a:p>
          <a:p>
            <a:pPr algn="just"/>
            <a:endParaRPr lang="en-US" dirty="0"/>
          </a:p>
        </p:txBody>
      </p:sp>
    </p:spTree>
    <p:extLst>
      <p:ext uri="{BB962C8B-B14F-4D97-AF65-F5344CB8AC3E}">
        <p14:creationId xmlns:p14="http://schemas.microsoft.com/office/powerpoint/2010/main" val="25182728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i-IN" sz="4400" b="1" dirty="0">
                <a:solidFill>
                  <a:srgbClr val="FF0000"/>
                </a:solidFill>
              </a:rPr>
              <a:t>भाषा-विज्ञान की परिभाषा</a:t>
            </a:r>
          </a:p>
        </p:txBody>
      </p:sp>
      <p:sp>
        <p:nvSpPr>
          <p:cNvPr id="3" name="Content Placeholder 2"/>
          <p:cNvSpPr>
            <a:spLocks noGrp="1"/>
          </p:cNvSpPr>
          <p:nvPr>
            <p:ph idx="1"/>
          </p:nvPr>
        </p:nvSpPr>
        <p:spPr>
          <a:xfrm>
            <a:off x="2331308" y="1762897"/>
            <a:ext cx="7339914" cy="4148325"/>
          </a:xfrm>
        </p:spPr>
        <p:txBody>
          <a:bodyPr>
            <a:normAutofit/>
          </a:bodyPr>
          <a:lstStyle/>
          <a:p>
            <a:pPr marL="0" indent="0" algn="just">
              <a:buNone/>
            </a:pPr>
            <a:r>
              <a:rPr lang="hi-IN" sz="3200" dirty="0" smtClean="0"/>
              <a:t>डॉ॰</a:t>
            </a:r>
            <a:r>
              <a:rPr lang="hi-IN" sz="3200" dirty="0"/>
              <a:t> </a:t>
            </a:r>
            <a:r>
              <a:rPr lang="hi-IN" sz="3200" b="1" dirty="0">
                <a:hlinkClick r:id="rId2" tooltip="श्यामसुन्दर दास"/>
              </a:rPr>
              <a:t>श्यामसुन्दर दास</a:t>
            </a:r>
            <a:r>
              <a:rPr lang="hi-IN" sz="3200" dirty="0"/>
              <a:t> ने अपने ग्रन्थ भाषा रहस्य में लिखा </a:t>
            </a:r>
            <a:r>
              <a:rPr lang="hi-IN" sz="3200" dirty="0" smtClean="0"/>
              <a:t>है-</a:t>
            </a:r>
          </a:p>
          <a:p>
            <a:pPr marL="0" indent="0" algn="just">
              <a:buNone/>
            </a:pPr>
            <a:endParaRPr lang="hi-IN" sz="3200" dirty="0"/>
          </a:p>
          <a:p>
            <a:pPr algn="just"/>
            <a:r>
              <a:rPr lang="hi-IN" sz="3200" i="1" dirty="0" smtClean="0"/>
              <a:t>भाषा-विज्ञान भाषा की उत्पत्ति, उसकी बनावट, उसके विकास तथा उसके ह्रास की वैज्ञानिक व्याख्या करता है</a:t>
            </a:r>
            <a:r>
              <a:rPr lang="hi-IN" sz="3200" i="1" dirty="0" smtClean="0"/>
              <a:t>।</a:t>
            </a:r>
            <a:endParaRPr lang="en-US" sz="3200" i="1" dirty="0" smtClean="0"/>
          </a:p>
        </p:txBody>
      </p:sp>
    </p:spTree>
    <p:extLst>
      <p:ext uri="{BB962C8B-B14F-4D97-AF65-F5344CB8AC3E}">
        <p14:creationId xmlns:p14="http://schemas.microsoft.com/office/powerpoint/2010/main" val="1061974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8001000" cy="487362"/>
          </a:xfrm>
        </p:spPr>
        <p:txBody>
          <a:bodyPr>
            <a:normAutofit fontScale="90000"/>
          </a:bodyPr>
          <a:lstStyle/>
          <a:p>
            <a:endParaRPr lang="en-IN" dirty="0"/>
          </a:p>
        </p:txBody>
      </p:sp>
      <p:sp>
        <p:nvSpPr>
          <p:cNvPr id="3" name="Content Placeholder 2"/>
          <p:cNvSpPr>
            <a:spLocks noGrp="1"/>
          </p:cNvSpPr>
          <p:nvPr>
            <p:ph idx="1"/>
          </p:nvPr>
        </p:nvSpPr>
        <p:spPr>
          <a:xfrm>
            <a:off x="2051222" y="1227438"/>
            <a:ext cx="8159578" cy="4898726"/>
          </a:xfrm>
        </p:spPr>
        <p:txBody>
          <a:bodyPr>
            <a:normAutofit/>
          </a:bodyPr>
          <a:lstStyle/>
          <a:p>
            <a:pPr marL="0" indent="0" algn="just">
              <a:buNone/>
            </a:pPr>
            <a:r>
              <a:rPr lang="hi-IN" sz="2800" b="1" i="1" dirty="0">
                <a:hlinkClick r:id="rId2" tooltip="मंगल देव शास्त्री"/>
              </a:rPr>
              <a:t>मंगल देव शास्त्री</a:t>
            </a:r>
            <a:r>
              <a:rPr lang="hi-IN" sz="2800" i="1" dirty="0"/>
              <a:t> (तुलनात्मक भाषाशास्त्र) के शब्दों </a:t>
            </a:r>
            <a:r>
              <a:rPr lang="hi-IN" sz="2800" i="1" dirty="0" smtClean="0"/>
              <a:t>में-</a:t>
            </a:r>
          </a:p>
          <a:p>
            <a:pPr marL="0" indent="0" algn="just">
              <a:buNone/>
            </a:pPr>
            <a:endParaRPr lang="hi-IN" sz="2800" i="1" dirty="0"/>
          </a:p>
          <a:p>
            <a:pPr algn="just"/>
            <a:r>
              <a:rPr lang="hi-IN" sz="2800" i="1" dirty="0"/>
              <a:t>भाषा-विज्ञान उस विज्ञान को कहते हैं जिसमें (क) सामान्य रूप से मानवी भाषा (ख) किसी विशेष भाषा की रचना और इतिहास का और अन्ततः (ग) भाषाओं या प्रादेशिक भाषाओं के वर्गों की पारस्परिक समानताओं और विशेषताओं का तुलनात्मक विचार किया जाता है।</a:t>
            </a:r>
            <a:endParaRPr lang="en-US" sz="2800" dirty="0"/>
          </a:p>
          <a:p>
            <a:endParaRPr lang="en-IN" sz="2800" dirty="0"/>
          </a:p>
        </p:txBody>
      </p:sp>
    </p:spTree>
    <p:extLst>
      <p:ext uri="{BB962C8B-B14F-4D97-AF65-F5344CB8AC3E}">
        <p14:creationId xmlns:p14="http://schemas.microsoft.com/office/powerpoint/2010/main" val="35105344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644517"/>
          </a:xfrm>
        </p:spPr>
        <p:txBody>
          <a:bodyPr/>
          <a:lstStyle/>
          <a:p>
            <a:endParaRPr lang="en-US" dirty="0"/>
          </a:p>
        </p:txBody>
      </p:sp>
      <p:sp>
        <p:nvSpPr>
          <p:cNvPr id="3" name="Content Placeholder 2"/>
          <p:cNvSpPr>
            <a:spLocks noGrp="1"/>
          </p:cNvSpPr>
          <p:nvPr>
            <p:ph idx="1"/>
          </p:nvPr>
        </p:nvSpPr>
        <p:spPr>
          <a:xfrm>
            <a:off x="2380735" y="1491049"/>
            <a:ext cx="8410833" cy="4420173"/>
          </a:xfrm>
        </p:spPr>
        <p:txBody>
          <a:bodyPr>
            <a:normAutofit fontScale="85000" lnSpcReduction="20000"/>
          </a:bodyPr>
          <a:lstStyle/>
          <a:p>
            <a:pPr algn="just"/>
            <a:r>
              <a:rPr lang="hi-IN" sz="2800" dirty="0"/>
              <a:t>डॉ॰ </a:t>
            </a:r>
            <a:r>
              <a:rPr lang="hi-IN" sz="2800" b="1" dirty="0">
                <a:hlinkClick r:id="rId2" tooltip="भोलानाथ तिवारी"/>
              </a:rPr>
              <a:t>भोलानाथ तिवारी</a:t>
            </a:r>
            <a:r>
              <a:rPr lang="hi-IN" sz="2800" dirty="0"/>
              <a:t> के ‘भाषा-विज्ञान’ ग्रन्थ में यह परिभाषा इस प्रकार दी गई है-</a:t>
            </a:r>
          </a:p>
          <a:p>
            <a:pPr algn="just">
              <a:buNone/>
            </a:pPr>
            <a:r>
              <a:rPr lang="en-US" sz="2800" i="1" dirty="0"/>
              <a:t>	“</a:t>
            </a:r>
            <a:r>
              <a:rPr lang="hi-IN" sz="2800" i="1" dirty="0"/>
              <a:t>जिस विज्ञान के अन्तर्गत वर्णनात्मक, ऐतिहासिक और तुलनात्मक अध्ययन के सहारे भाषा की उत्पत्ति, गठन, प्रकृति एवं विकास आदि की सम्यक् व्याख्या करते हुए, इन सभी के विषय में सिद्धान्तों का निर्धारण हो, उसे भाषा विज्ञान कहते हैं।</a:t>
            </a:r>
            <a:r>
              <a:rPr lang="en-US" sz="2800" i="1" dirty="0"/>
              <a:t>”</a:t>
            </a:r>
          </a:p>
          <a:p>
            <a:pPr algn="just"/>
            <a:r>
              <a:rPr lang="hi-IN" sz="2800" dirty="0"/>
              <a:t>ऊपर दी गई सभी परिभाषाओं पर विचार करने से ज्ञात होता है कि उनमें परस्पर कोई अन्तर नहीं है। डॉ॰ श्यामसुन्दर दास की परिभाषा में जहाँ केवल भाषाविज्ञान पर ही दृष्टि केन्द्रित रही है वहीँ मंगलदेव शास्त्री एवं भोलानाथ तिवारी ने अपनी परिभाषाओं में भाषा विज्ञान के अध्ययन के प्रकारों को भी समाहित कर लिया है।</a:t>
            </a:r>
            <a:endParaRPr lang="en-US" sz="2800" dirty="0"/>
          </a:p>
        </p:txBody>
      </p:sp>
    </p:spTree>
    <p:extLst>
      <p:ext uri="{BB962C8B-B14F-4D97-AF65-F5344CB8AC3E}">
        <p14:creationId xmlns:p14="http://schemas.microsoft.com/office/powerpoint/2010/main" val="42592768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274638"/>
            <a:ext cx="8077200" cy="487362"/>
          </a:xfrm>
        </p:spPr>
        <p:txBody>
          <a:bodyPr>
            <a:normAutofit fontScale="90000"/>
          </a:bodyPr>
          <a:lstStyle/>
          <a:p>
            <a:endParaRPr lang="en-IN" dirty="0"/>
          </a:p>
        </p:txBody>
      </p:sp>
      <p:sp>
        <p:nvSpPr>
          <p:cNvPr id="3" name="Content Placeholder 2"/>
          <p:cNvSpPr>
            <a:spLocks noGrp="1"/>
          </p:cNvSpPr>
          <p:nvPr>
            <p:ph idx="1"/>
          </p:nvPr>
        </p:nvSpPr>
        <p:spPr>
          <a:xfrm>
            <a:off x="1981200" y="1066801"/>
            <a:ext cx="8229600" cy="5059363"/>
          </a:xfrm>
        </p:spPr>
        <p:txBody>
          <a:bodyPr/>
          <a:lstStyle/>
          <a:p>
            <a:endParaRPr lang="en-IN" dirty="0"/>
          </a:p>
        </p:txBody>
      </p:sp>
      <p:sp>
        <p:nvSpPr>
          <p:cNvPr id="4" name="Rectangle 3"/>
          <p:cNvSpPr/>
          <p:nvPr/>
        </p:nvSpPr>
        <p:spPr>
          <a:xfrm>
            <a:off x="2199502" y="1441623"/>
            <a:ext cx="7325497" cy="3539430"/>
          </a:xfrm>
          <a:prstGeom prst="rect">
            <a:avLst/>
          </a:prstGeom>
        </p:spPr>
        <p:txBody>
          <a:bodyPr wrap="square">
            <a:spAutoFit/>
          </a:bodyPr>
          <a:lstStyle/>
          <a:p>
            <a:pPr algn="just"/>
            <a:r>
              <a:rPr lang="hi-IN" sz="2800" dirty="0"/>
              <a:t>ऊपर दी गई सभी परिभाषाओं पर विचार करने से ज्ञात होता है कि उनमें परस्पर कोई अन्तर नहीं है। </a:t>
            </a:r>
            <a:endParaRPr lang="hi-IN" sz="2800" dirty="0" smtClean="0"/>
          </a:p>
          <a:p>
            <a:pPr algn="just"/>
            <a:r>
              <a:rPr lang="hi-IN" sz="2800" dirty="0" smtClean="0"/>
              <a:t>डॉ॰ </a:t>
            </a:r>
            <a:r>
              <a:rPr lang="hi-IN" sz="2800" dirty="0"/>
              <a:t>श्यामसुन्दर दास की परिभाषा में जहाँ केवल भाषाविज्ञान पर ही दृष्टि केन्द्रित रही है वहीँ मंगलदेव शास्त्री एवं भोलानाथ तिवारी ने अपनी परिभाषाओं में भाषा विज्ञान के अध्ययन के प्रकारों को भी समाहित कर लिया है।</a:t>
            </a:r>
            <a:endParaRPr lang="en-IN" sz="2800" dirty="0"/>
          </a:p>
        </p:txBody>
      </p:sp>
    </p:spTree>
    <p:extLst>
      <p:ext uri="{BB962C8B-B14F-4D97-AF65-F5344CB8AC3E}">
        <p14:creationId xmlns:p14="http://schemas.microsoft.com/office/powerpoint/2010/main" val="15514420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i-IN" sz="4000" b="1" dirty="0" smtClean="0">
                <a:solidFill>
                  <a:srgbClr val="FF0000"/>
                </a:solidFill>
              </a:rPr>
              <a:t>व्याकरण और भाषा-विज्ञान में अन्तर</a:t>
            </a:r>
            <a:endParaRPr lang="en-US" sz="4000" b="1" dirty="0">
              <a:solidFill>
                <a:srgbClr val="FF0000"/>
              </a:solidFill>
            </a:endParaRPr>
          </a:p>
        </p:txBody>
      </p:sp>
      <p:sp>
        <p:nvSpPr>
          <p:cNvPr id="3" name="Content Placeholder 2"/>
          <p:cNvSpPr>
            <a:spLocks noGrp="1"/>
          </p:cNvSpPr>
          <p:nvPr>
            <p:ph idx="1"/>
          </p:nvPr>
        </p:nvSpPr>
        <p:spPr>
          <a:xfrm>
            <a:off x="2438400" y="1417639"/>
            <a:ext cx="7239000" cy="4708525"/>
          </a:xfrm>
        </p:spPr>
        <p:txBody>
          <a:bodyPr>
            <a:normAutofit/>
          </a:bodyPr>
          <a:lstStyle/>
          <a:p>
            <a:pPr algn="just">
              <a:buNone/>
            </a:pPr>
            <a:endParaRPr lang="hi-IN" sz="2800" dirty="0"/>
          </a:p>
          <a:p>
            <a:pPr algn="just">
              <a:buNone/>
            </a:pPr>
            <a:r>
              <a:rPr lang="hi-IN" sz="2800" dirty="0"/>
              <a:t>(क) व्याकरण शास्त्र में किसी भाषा विशेष के नियम बताए जाते हैं अतः उसका दृष्टिकोण एक भाषा पर केन्द्रित रहता है किन्तु भाषा-विज्ञान में तुलना के लिए अन्य भाषाओं के नियम, अध्ययन का आधार बनाए जाते हैं। इस प्रकार व्याकरण का क्षेत्र सीमित है और भाषा-विज्ञान का व्यापक।</a:t>
            </a:r>
          </a:p>
          <a:p>
            <a:pPr>
              <a:buNone/>
            </a:pPr>
            <a:endParaRPr lang="en-US" sz="2400" dirty="0"/>
          </a:p>
        </p:txBody>
      </p:sp>
    </p:spTree>
    <p:extLst>
      <p:ext uri="{BB962C8B-B14F-4D97-AF65-F5344CB8AC3E}">
        <p14:creationId xmlns:p14="http://schemas.microsoft.com/office/powerpoint/2010/main" val="12478632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274638"/>
            <a:ext cx="7924800" cy="258762"/>
          </a:xfrm>
        </p:spPr>
        <p:txBody>
          <a:bodyPr>
            <a:normAutofit fontScale="90000"/>
          </a:bodyPr>
          <a:lstStyle/>
          <a:p>
            <a:endParaRPr lang="en-IN" dirty="0"/>
          </a:p>
        </p:txBody>
      </p:sp>
      <p:sp>
        <p:nvSpPr>
          <p:cNvPr id="3" name="Content Placeholder 2"/>
          <p:cNvSpPr>
            <a:spLocks noGrp="1"/>
          </p:cNvSpPr>
          <p:nvPr>
            <p:ph idx="1"/>
          </p:nvPr>
        </p:nvSpPr>
        <p:spPr>
          <a:xfrm>
            <a:off x="1828800" y="609601"/>
            <a:ext cx="8382000" cy="4906963"/>
          </a:xfrm>
        </p:spPr>
        <p:txBody>
          <a:bodyPr/>
          <a:lstStyle/>
          <a:p>
            <a:endParaRPr lang="en-IN" dirty="0"/>
          </a:p>
        </p:txBody>
      </p:sp>
      <p:sp>
        <p:nvSpPr>
          <p:cNvPr id="4" name="Rectangle 3"/>
          <p:cNvSpPr/>
          <p:nvPr/>
        </p:nvSpPr>
        <p:spPr>
          <a:xfrm>
            <a:off x="1828800" y="1143001"/>
            <a:ext cx="7848600" cy="5262979"/>
          </a:xfrm>
          <a:prstGeom prst="rect">
            <a:avLst/>
          </a:prstGeom>
        </p:spPr>
        <p:txBody>
          <a:bodyPr wrap="square">
            <a:spAutoFit/>
          </a:bodyPr>
          <a:lstStyle/>
          <a:p>
            <a:pPr algn="just">
              <a:buNone/>
            </a:pPr>
            <a:r>
              <a:rPr lang="hi-IN" sz="2400" dirty="0"/>
              <a:t>(ख) व्याकरण वर्णन-प्रधान है। वह किसी भाषा के नियम तथा साधु रूप सामने रख देता है। व्याकरण भाषा के व्यावहारिक पक्ष का संकेत करता है उसके कारण व इतिहास की कोई विवेचना नहीं करता। </a:t>
            </a:r>
          </a:p>
          <a:p>
            <a:pPr algn="just">
              <a:buNone/>
            </a:pPr>
            <a:r>
              <a:rPr lang="hi-IN" sz="2400" dirty="0"/>
              <a:t>संस्कृत की गम् धातु (गतः) से हिन्दी में गया बना है। परन्तु ‘जाना’, ‘जाता’ आदि शब्द ‘या’ धातु से बने हैं। इसी कारण गया शब्द को भी इसी के साथ जोड़ दिया गया है। व्याकरण की दृष्टि से कभी ‘एक दश’ शुद्ध शब्द रहा होगा परन्तु कालान्तर में ‘द्वादश’ की नकल पर ‘एकादश’ का प्रचलन हो गया। </a:t>
            </a:r>
          </a:p>
          <a:p>
            <a:pPr algn="just">
              <a:buNone/>
            </a:pPr>
            <a:r>
              <a:rPr lang="hi-IN" sz="2400" dirty="0"/>
              <a:t>व्याकरण तो प्रचलित रूप बतला कर चुप हो जाएगा पर भाषा-विज्ञान इससे भी आगे जाएगा, वह बताएगा कि इसके पीछे मुण्डा आदि आसपास की भाषाओं का प्रभाव है। इस प्रकार भाषा-विज्ञान व्याकरण का भी व्याकरण है।</a:t>
            </a:r>
          </a:p>
        </p:txBody>
      </p:sp>
    </p:spTree>
    <p:extLst>
      <p:ext uri="{BB962C8B-B14F-4D97-AF65-F5344CB8AC3E}">
        <p14:creationId xmlns:p14="http://schemas.microsoft.com/office/powerpoint/2010/main" val="26477341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589212" y="2133600"/>
            <a:ext cx="7881080" cy="3777622"/>
          </a:xfrm>
        </p:spPr>
        <p:txBody>
          <a:bodyPr>
            <a:normAutofit/>
          </a:bodyPr>
          <a:lstStyle/>
          <a:p>
            <a:pPr algn="just"/>
            <a:r>
              <a:rPr lang="hi-IN" sz="2400" dirty="0" smtClean="0"/>
              <a:t>(ग) भाषा-विज्ञान जहाँ भाषा के विकास का कारण समझाता है वहाँ व्याकरण प्रचलित शब्द को ‘साधु प्रयोग’ कहकर भाषा-विज्ञान का अनुगमन करता जाता है। इस प्रकार व्याकरण भाषा विज्ञान का अनुगामी है। भाषा-विज्ञान में ध्वनि-विचार के अन्तर्गत हिन्दी के अधिकांश शब्द व्यंजनांत माने जाने लगे हैं जैसे ‘राम’ शब्द का उच्चारण ‘राम’ न होकर राम् है किन्तु व्याकरण अभीतक अकारांत मानता चला आ रहा है।</a:t>
            </a:r>
          </a:p>
          <a:p>
            <a:endParaRPr lang="en-US" sz="2400" dirty="0"/>
          </a:p>
        </p:txBody>
      </p:sp>
    </p:spTree>
    <p:extLst>
      <p:ext uri="{BB962C8B-B14F-4D97-AF65-F5344CB8AC3E}">
        <p14:creationId xmlns:p14="http://schemas.microsoft.com/office/powerpoint/2010/main" val="39027363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3505" y="63937"/>
            <a:ext cx="8911687" cy="1280890"/>
          </a:xfrm>
        </p:spPr>
        <p:txBody>
          <a:bodyPr/>
          <a:lstStyle/>
          <a:p>
            <a:endParaRPr lang="en-US" dirty="0"/>
          </a:p>
        </p:txBody>
      </p:sp>
      <p:sp>
        <p:nvSpPr>
          <p:cNvPr id="3" name="Content Placeholder 2"/>
          <p:cNvSpPr>
            <a:spLocks noGrp="1"/>
          </p:cNvSpPr>
          <p:nvPr>
            <p:ph idx="1"/>
          </p:nvPr>
        </p:nvSpPr>
        <p:spPr>
          <a:xfrm>
            <a:off x="2583505" y="1573427"/>
            <a:ext cx="7581987" cy="4337795"/>
          </a:xfrm>
        </p:spPr>
        <p:txBody>
          <a:bodyPr>
            <a:normAutofit/>
          </a:bodyPr>
          <a:lstStyle/>
          <a:p>
            <a:pPr algn="just"/>
            <a:r>
              <a:rPr lang="hi-IN" sz="2800" dirty="0" smtClean="0"/>
              <a:t>घ) भाषा-विज्ञान में भाषा के जो परिवर्तन उसका विकास माने जाते हैं वे व्याकरण में उसकी भ्रष्टता कहे जाते हैं। यही कारण है कि संस्कृत के बाद प्राकृत (= बिगड़ी हुई) आदि नाम दिये गये। भाषा-विज्ञान ‘धर्म’ शब्द के ‘धम्म’ या ‘धरम’ हो जाने को उसका विकास कहता है और व्याकरण उसे विकार कहता है।</a:t>
            </a:r>
            <a:endParaRPr lang="en-US" sz="2800" dirty="0"/>
          </a:p>
        </p:txBody>
      </p:sp>
    </p:spTree>
    <p:extLst>
      <p:ext uri="{BB962C8B-B14F-4D97-AF65-F5344CB8AC3E}">
        <p14:creationId xmlns:p14="http://schemas.microsoft.com/office/powerpoint/2010/main" val="649463912"/>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13</TotalTime>
  <Words>891</Words>
  <Application>Microsoft Office PowerPoint</Application>
  <PresentationFormat>Widescreen</PresentationFormat>
  <Paragraphs>33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Century Gothic</vt:lpstr>
      <vt:lpstr>Mangal</vt:lpstr>
      <vt:lpstr>Wingdings 3</vt:lpstr>
      <vt:lpstr>Wisp</vt:lpstr>
      <vt:lpstr>भाषाविज्ञान : कला है या विज्ञान? </vt:lpstr>
      <vt:lpstr>भाषा-विज्ञान कला नहीं है</vt:lpstr>
      <vt:lpstr>PowerPoint Presentation</vt:lpstr>
      <vt:lpstr>भाषाविज्ञान : विज्ञान है </vt:lpstr>
      <vt:lpstr>PowerPoint Presentation</vt:lpstr>
      <vt:lpstr>भाषा-विज्ञान की परिभाषा</vt:lpstr>
      <vt:lpstr>PowerPoint Presentation</vt:lpstr>
      <vt:lpstr>PowerPoint Presentation</vt:lpstr>
      <vt:lpstr>PowerPoint Presentation</vt:lpstr>
      <vt:lpstr>व्याकरण और भाषा-विज्ञान में अन्तर</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भाषाविज्ञान : कला है या विज्ञान? </dc:title>
  <dc:creator>hp</dc:creator>
  <cp:lastModifiedBy>hp</cp:lastModifiedBy>
  <cp:revision>2</cp:revision>
  <dcterms:created xsi:type="dcterms:W3CDTF">2022-07-30T07:02:21Z</dcterms:created>
  <dcterms:modified xsi:type="dcterms:W3CDTF">2022-07-30T07:16:08Z</dcterms:modified>
</cp:coreProperties>
</file>